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312" r:id="rId5"/>
    <p:sldId id="259" r:id="rId6"/>
    <p:sldId id="282" r:id="rId7"/>
    <p:sldId id="283" r:id="rId8"/>
    <p:sldId id="284" r:id="rId9"/>
    <p:sldId id="285" r:id="rId10"/>
    <p:sldId id="286" r:id="rId11"/>
    <p:sldId id="281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744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70261F-3B9C-4B3E-BD99-85BAC1A18B33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9087B6-AA6E-47AE-809F-0906800612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50372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087B6-AA6E-47AE-809F-0906800612FF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907788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087B6-AA6E-47AE-809F-0906800612FF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37113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26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26208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66311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80575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30948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86602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87864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61184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44109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25016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33043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s://creativecommons.org/licenses/by/3.0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8413B-A920-44B6-AB4A-0EC0E3BFADF7}" type="datetimeFigureOut">
              <a:rPr lang="en-CA" smtClean="0"/>
              <a:t>09/07/2014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  <p:sp>
        <p:nvSpPr>
          <p:cNvPr id="8" name="TextBox 7"/>
          <p:cNvSpPr txBox="1"/>
          <p:nvPr userDrawn="1"/>
        </p:nvSpPr>
        <p:spPr>
          <a:xfrm>
            <a:off x="1097488" y="6304285"/>
            <a:ext cx="351570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50" dirty="0" smtClean="0"/>
              <a:t>This work is licensed under a</a:t>
            </a:r>
          </a:p>
          <a:p>
            <a:r>
              <a:rPr lang="en-CA" sz="1050" dirty="0" smtClean="0">
                <a:hlinkClick r:id="rId13"/>
              </a:rPr>
              <a:t>Creative Commons Attribution 3.0 </a:t>
            </a:r>
            <a:r>
              <a:rPr lang="en-CA" sz="1050" dirty="0" err="1" smtClean="0">
                <a:hlinkClick r:id="rId13"/>
              </a:rPr>
              <a:t>Unported</a:t>
            </a:r>
            <a:r>
              <a:rPr lang="en-CA" sz="1050" dirty="0" smtClean="0">
                <a:hlinkClick r:id="rId13"/>
              </a:rPr>
              <a:t> License</a:t>
            </a:r>
            <a:r>
              <a:rPr lang="en-CA" sz="1050" dirty="0" smtClean="0"/>
              <a:t> (CC-BY).</a:t>
            </a:r>
            <a:endParaRPr lang="en-CA" sz="1050" dirty="0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427808" y="6257110"/>
            <a:ext cx="82753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5857653" y="6304285"/>
            <a:ext cx="292099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A" sz="1050" b="1" dirty="0" smtClean="0"/>
              <a:t>Project Management</a:t>
            </a:r>
          </a:p>
          <a:p>
            <a:pPr algn="r"/>
            <a:r>
              <a:rPr lang="en-CA" sz="1050" dirty="0" smtClean="0"/>
              <a:t>Chapter </a:t>
            </a:r>
            <a:r>
              <a:rPr lang="en-CA" sz="1050" dirty="0" smtClean="0"/>
              <a:t>1: Project Management: Past and Present</a:t>
            </a:r>
            <a:endParaRPr lang="en-CA" sz="1050" dirty="0"/>
          </a:p>
        </p:txBody>
      </p:sp>
      <p:pic>
        <p:nvPicPr>
          <p:cNvPr id="11" name="Picture 4" descr="http://i.creativecommons.org/l/by/3.0/88x3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39" y="6397627"/>
            <a:ext cx="628650" cy="231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9396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CA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Project Management: Past and Present</a:t>
            </a:r>
            <a:endParaRPr lang="en-CA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4740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Project management has existed as long as humans have worked together to achieve goals</a:t>
            </a:r>
          </a:p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Project management skills are useful in all careers</a:t>
            </a:r>
          </a:p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Project management takes place in all industries</a:t>
            </a:r>
          </a:p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Project management tools and methodologies have evolved over the past century and a half:</a:t>
            </a:r>
          </a:p>
          <a:p>
            <a:pPr lvl="1"/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Scientific management</a:t>
            </a:r>
          </a:p>
          <a:p>
            <a:pPr lvl="1"/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Gantt chart</a:t>
            </a:r>
          </a:p>
          <a:p>
            <a:pPr lvl="1"/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Pert/CPM network diagrams</a:t>
            </a:r>
          </a:p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There are associations of professional project managers that set standards for the practice of project management</a:t>
            </a:r>
          </a:p>
          <a:p>
            <a:pPr lvl="1"/>
            <a:r>
              <a:rPr lang="en-CA" sz="1800" dirty="0">
                <a:latin typeface="Arial" panose="020B0604020202020204" pitchFamily="34" charset="0"/>
                <a:cs typeface="Arial" panose="020B0604020202020204" pitchFamily="34" charset="0"/>
              </a:rPr>
              <a:t>PMI’s Project Management Body of Knowledge or PMBOK, currently in its fifth edition.</a:t>
            </a:r>
            <a:endParaRPr lang="en-CA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9935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b="1" dirty="0" smtClean="0"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  <a:endParaRPr lang="en-CA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7783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Project Management Past and Present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This chapter introduces project management as an important activity in many different careers and industries.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The chapter presents a brief overview of the history of project management tools and project management professionalism.</a:t>
            </a:r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8663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Careers Using </a:t>
            </a:r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Project Management Skills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Everyone carries out projects, every role in every organization.</a:t>
            </a: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Projects can be any size from one-person doing his or her homework to thousands of people working together with billion-dollar budgets.</a:t>
            </a:r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16867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Project management skills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Planning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Communication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Delivering results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Monitoring risks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Managing resources</a:t>
            </a:r>
          </a:p>
        </p:txBody>
      </p:sp>
    </p:spTree>
    <p:extLst>
      <p:ext uri="{BB962C8B-B14F-4D97-AF65-F5344CB8AC3E}">
        <p14:creationId xmlns:p14="http://schemas.microsoft.com/office/powerpoint/2010/main" val="34497440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Industry sectors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Business owners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Agriculture and Natural Resources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Arts, Media and Entertainment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Building Trades and Construction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Energy and Utilities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Engineering and Design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Fashion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Finance</a:t>
            </a:r>
          </a:p>
          <a:p>
            <a:pPr marL="0" indent="0" algn="r">
              <a:buNone/>
            </a:pPr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. . . continued on next slide</a:t>
            </a:r>
          </a:p>
        </p:txBody>
      </p:sp>
    </p:spTree>
    <p:extLst>
      <p:ext uri="{BB962C8B-B14F-4D97-AF65-F5344CB8AC3E}">
        <p14:creationId xmlns:p14="http://schemas.microsoft.com/office/powerpoint/2010/main" val="212181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Industry sectors </a:t>
            </a:r>
            <a:r>
              <a:rPr lang="en-CA" sz="3200" dirty="0">
                <a:latin typeface="Arial" panose="020B0604020202020204" pitchFamily="34" charset="0"/>
                <a:cs typeface="Arial" panose="020B0604020202020204" pitchFamily="34" charset="0"/>
              </a:rPr>
              <a:t>(continued)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Health and Human Services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Hospitality, Tourism and recreation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Manufacturing and Product Development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Education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Public Services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Retail and Wholesale Trade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Transportation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Information Technology</a:t>
            </a: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668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History of Project Management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Early methodologies not well-documented, but results still stand: the pyramids, Stonehenge, mass human migrations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Late 19th century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Construction of intercontinental railroad, other large projects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Early 20th Century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Frederick Taylor created Scientific Management of industrial processes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Henry Gantt developed a bar-chart approach to illustrating timing of project tasks and progress</a:t>
            </a:r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5402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History of Project Management </a:t>
            </a:r>
            <a:r>
              <a:rPr lang="en-CA" sz="3200" dirty="0">
                <a:latin typeface="Arial" panose="020B0604020202020204" pitchFamily="34" charset="0"/>
                <a:cs typeface="Arial" panose="020B0604020202020204" pitchFamily="34" charset="0"/>
              </a:rPr>
              <a:t>(continued)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Mid-20th century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CPM and PERT methodologies identified the importance of task sequences, task dependencies and the concept of the critical path.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Project management as a profession</a:t>
            </a:r>
          </a:p>
          <a:p>
            <a:pPr lvl="2"/>
            <a:r>
              <a:rPr lang="en-CA" sz="1600" dirty="0">
                <a:latin typeface="Arial" panose="020B0604020202020204" pitchFamily="34" charset="0"/>
                <a:cs typeface="Arial" panose="020B0604020202020204" pitchFamily="34" charset="0"/>
              </a:rPr>
              <a:t>Project Management Institute (PMI) was founded</a:t>
            </a:r>
          </a:p>
          <a:p>
            <a:pPr lvl="2"/>
            <a:r>
              <a:rPr lang="en-CA" sz="1600" dirty="0">
                <a:latin typeface="Arial" panose="020B0604020202020204" pitchFamily="34" charset="0"/>
                <a:cs typeface="Arial" panose="020B0604020202020204" pitchFamily="34" charset="0"/>
              </a:rPr>
              <a:t>Project Management Body of Knowledge (PMBOK) was created</a:t>
            </a:r>
            <a:endParaRPr lang="en-CA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6664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History of Project Management </a:t>
            </a:r>
            <a:r>
              <a:rPr lang="en-CA" sz="3200" dirty="0">
                <a:latin typeface="Arial" panose="020B0604020202020204" pitchFamily="34" charset="0"/>
                <a:cs typeface="Arial" panose="020B0604020202020204" pitchFamily="34" charset="0"/>
              </a:rPr>
              <a:t>(continued)</a:t>
            </a:r>
            <a:endParaRPr lang="en-CA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Today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Increasing recognition of project management as a specialized set of skills applicable to many different industries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Project Management certifications: PMP, CAPM, specializations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PMBOK is in its 5th edition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Variations on methodologies: </a:t>
            </a:r>
          </a:p>
          <a:p>
            <a:pPr lvl="2"/>
            <a:r>
              <a:rPr lang="en-CA" sz="1600" dirty="0">
                <a:latin typeface="Arial" panose="020B0604020202020204" pitchFamily="34" charset="0"/>
                <a:cs typeface="Arial" panose="020B0604020202020204" pitchFamily="34" charset="0"/>
              </a:rPr>
              <a:t>phased (waterfall approach)</a:t>
            </a:r>
          </a:p>
          <a:p>
            <a:pPr lvl="2"/>
            <a:r>
              <a:rPr lang="en-CA" sz="1600" dirty="0">
                <a:latin typeface="Arial" panose="020B0604020202020204" pitchFamily="34" charset="0"/>
                <a:cs typeface="Arial" panose="020B0604020202020204" pitchFamily="34" charset="0"/>
              </a:rPr>
              <a:t>Agile methods</a:t>
            </a:r>
          </a:p>
          <a:p>
            <a:pPr lvl="2"/>
            <a:r>
              <a:rPr lang="en-CA" sz="1600" dirty="0">
                <a:latin typeface="Arial" panose="020B0604020202020204" pitchFamily="34" charset="0"/>
                <a:cs typeface="Arial" panose="020B0604020202020204" pitchFamily="34" charset="0"/>
              </a:rPr>
              <a:t>The importance of integrating projects into portfolios and programs</a:t>
            </a:r>
            <a:endParaRPr lang="en-CA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8405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8223</TotalTime>
  <Words>411</Words>
  <Application>Microsoft Office PowerPoint</Application>
  <PresentationFormat>On-screen Show (4:3)</PresentationFormat>
  <Paragraphs>68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Project Management: Past and Present</vt:lpstr>
      <vt:lpstr>Project Management Past and Present</vt:lpstr>
      <vt:lpstr>Careers Using Project Management Skills</vt:lpstr>
      <vt:lpstr>Project management skills</vt:lpstr>
      <vt:lpstr>Industry sectors</vt:lpstr>
      <vt:lpstr>Industry sectors (continued)</vt:lpstr>
      <vt:lpstr>History of Project Management</vt:lpstr>
      <vt:lpstr>History of Project Management (continued)</vt:lpstr>
      <vt:lpstr>History of Project Management (continued)</vt:lpstr>
      <vt:lpstr>Summary</vt:lpstr>
      <vt:lpstr>Questions?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Management</dc:title>
  <dc:creator>Brendan</dc:creator>
  <cp:lastModifiedBy>Brendan</cp:lastModifiedBy>
  <cp:revision>15</cp:revision>
  <dcterms:created xsi:type="dcterms:W3CDTF">2014-06-09T20:10:57Z</dcterms:created>
  <dcterms:modified xsi:type="dcterms:W3CDTF">2014-07-09T16:27:13Z</dcterms:modified>
</cp:coreProperties>
</file>