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5"/>
  </p:notesMasterIdLst>
  <p:sldIdLst>
    <p:sldId id="256" r:id="rId2"/>
    <p:sldId id="257" r:id="rId3"/>
    <p:sldId id="258" r:id="rId4"/>
    <p:sldId id="312" r:id="rId5"/>
    <p:sldId id="259" r:id="rId6"/>
    <p:sldId id="283" r:id="rId7"/>
    <p:sldId id="318" r:id="rId8"/>
    <p:sldId id="314" r:id="rId9"/>
    <p:sldId id="319" r:id="rId10"/>
    <p:sldId id="325" r:id="rId11"/>
    <p:sldId id="326" r:id="rId12"/>
    <p:sldId id="327" r:id="rId13"/>
    <p:sldId id="328" r:id="rId14"/>
    <p:sldId id="329" r:id="rId15"/>
    <p:sldId id="331" r:id="rId16"/>
    <p:sldId id="332" r:id="rId17"/>
    <p:sldId id="335" r:id="rId18"/>
    <p:sldId id="337" r:id="rId19"/>
    <p:sldId id="338" r:id="rId20"/>
    <p:sldId id="339" r:id="rId21"/>
    <p:sldId id="340" r:id="rId22"/>
    <p:sldId id="341" r:id="rId23"/>
    <p:sldId id="281" r:id="rId2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4660"/>
  </p:normalViewPr>
  <p:slideViewPr>
    <p:cSldViewPr snapToGrid="0">
      <p:cViewPr varScale="1">
        <p:scale>
          <a:sx n="100" d="100"/>
          <a:sy n="100" d="100"/>
        </p:scale>
        <p:origin x="744" y="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170261F-3B9C-4B3E-BD99-85BAC1A18B33}" type="datetimeFigureOut">
              <a:rPr lang="en-CA" smtClean="0"/>
              <a:t>09/07/2014</a:t>
            </a:fld>
            <a:endParaRPr lang="en-C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99087B6-AA6E-47AE-809F-0906800612F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4503725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9087B6-AA6E-47AE-809F-0906800612FF}" type="slidenum">
              <a:rPr lang="en-CA" smtClean="0"/>
              <a:t>1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99077888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9087B6-AA6E-47AE-809F-0906800612FF}" type="slidenum">
              <a:rPr lang="en-CA" smtClean="0"/>
              <a:t>23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2371130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8413B-A920-44B6-AB4A-0EC0E3BFADF7}" type="datetimeFigureOut">
              <a:rPr lang="en-CA" smtClean="0"/>
              <a:t>09/07/2014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DA833-34CF-4984-9789-8E0F9F6502F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2262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8413B-A920-44B6-AB4A-0EC0E3BFADF7}" type="datetimeFigureOut">
              <a:rPr lang="en-CA" smtClean="0"/>
              <a:t>09/07/2014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DA833-34CF-4984-9789-8E0F9F6502F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126208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8413B-A920-44B6-AB4A-0EC0E3BFADF7}" type="datetimeFigureOut">
              <a:rPr lang="en-CA" smtClean="0"/>
              <a:t>09/07/2014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DA833-34CF-4984-9789-8E0F9F6502F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0663118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8413B-A920-44B6-AB4A-0EC0E3BFADF7}" type="datetimeFigureOut">
              <a:rPr lang="en-CA" smtClean="0"/>
              <a:t>09/07/2014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DA833-34CF-4984-9789-8E0F9F6502F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6805754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8413B-A920-44B6-AB4A-0EC0E3BFADF7}" type="datetimeFigureOut">
              <a:rPr lang="en-CA" smtClean="0"/>
              <a:t>09/07/2014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DA833-34CF-4984-9789-8E0F9F6502F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2309480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8413B-A920-44B6-AB4A-0EC0E3BFADF7}" type="datetimeFigureOut">
              <a:rPr lang="en-CA" smtClean="0"/>
              <a:t>09/07/2014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DA833-34CF-4984-9789-8E0F9F6502F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5866024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8413B-A920-44B6-AB4A-0EC0E3BFADF7}" type="datetimeFigureOut">
              <a:rPr lang="en-CA" smtClean="0"/>
              <a:t>09/07/2014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DA833-34CF-4984-9789-8E0F9F6502F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0878645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8413B-A920-44B6-AB4A-0EC0E3BFADF7}" type="datetimeFigureOut">
              <a:rPr lang="en-CA" smtClean="0"/>
              <a:t>09/07/2014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DA833-34CF-4984-9789-8E0F9F6502F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6611848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8413B-A920-44B6-AB4A-0EC0E3BFADF7}" type="datetimeFigureOut">
              <a:rPr lang="en-CA" smtClean="0"/>
              <a:t>09/07/2014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DA833-34CF-4984-9789-8E0F9F6502F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5441092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8413B-A920-44B6-AB4A-0EC0E3BFADF7}" type="datetimeFigureOut">
              <a:rPr lang="en-CA" smtClean="0"/>
              <a:t>09/07/2014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DA833-34CF-4984-9789-8E0F9F6502F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4250166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8413B-A920-44B6-AB4A-0EC0E3BFADF7}" type="datetimeFigureOut">
              <a:rPr lang="en-CA" smtClean="0"/>
              <a:t>09/07/2014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DA833-34CF-4984-9789-8E0F9F6502F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5330435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hyperlink" Target="https://creativecommons.org/licenses/by/3.0/" TargetMode="Externa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C8413B-A920-44B6-AB4A-0EC0E3BFADF7}" type="datetimeFigureOut">
              <a:rPr lang="en-CA" smtClean="0"/>
              <a:t>09/07/2014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1DA833-34CF-4984-9789-8E0F9F6502FC}" type="slidenum">
              <a:rPr lang="en-CA" smtClean="0"/>
              <a:t>‹#›</a:t>
            </a:fld>
            <a:endParaRPr lang="en-CA"/>
          </a:p>
        </p:txBody>
      </p:sp>
      <p:sp>
        <p:nvSpPr>
          <p:cNvPr id="8" name="TextBox 7"/>
          <p:cNvSpPr txBox="1"/>
          <p:nvPr userDrawn="1"/>
        </p:nvSpPr>
        <p:spPr>
          <a:xfrm>
            <a:off x="1097488" y="6304285"/>
            <a:ext cx="3515706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1050" dirty="0" smtClean="0"/>
              <a:t>This work is licensed under a</a:t>
            </a:r>
          </a:p>
          <a:p>
            <a:r>
              <a:rPr lang="en-CA" sz="1050" dirty="0" smtClean="0">
                <a:hlinkClick r:id="rId13"/>
              </a:rPr>
              <a:t>Creative Commons Attribution 3.0 </a:t>
            </a:r>
            <a:r>
              <a:rPr lang="en-CA" sz="1050" dirty="0" err="1" smtClean="0">
                <a:hlinkClick r:id="rId13"/>
              </a:rPr>
              <a:t>Unported</a:t>
            </a:r>
            <a:r>
              <a:rPr lang="en-CA" sz="1050" dirty="0" smtClean="0">
                <a:hlinkClick r:id="rId13"/>
              </a:rPr>
              <a:t> License</a:t>
            </a:r>
            <a:r>
              <a:rPr lang="en-CA" sz="1050" dirty="0" smtClean="0"/>
              <a:t> (CC-BY).</a:t>
            </a:r>
            <a:endParaRPr lang="en-CA" sz="1050" dirty="0"/>
          </a:p>
        </p:txBody>
      </p:sp>
      <p:cxnSp>
        <p:nvCxnSpPr>
          <p:cNvPr id="9" name="Straight Connector 8"/>
          <p:cNvCxnSpPr/>
          <p:nvPr userDrawn="1"/>
        </p:nvCxnSpPr>
        <p:spPr>
          <a:xfrm flipH="1">
            <a:off x="427808" y="6257110"/>
            <a:ext cx="827532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 userDrawn="1"/>
        </p:nvSpPr>
        <p:spPr>
          <a:xfrm>
            <a:off x="6917238" y="6304285"/>
            <a:ext cx="1861407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CA" sz="1050" b="1" dirty="0" smtClean="0"/>
              <a:t>Project Management</a:t>
            </a:r>
          </a:p>
          <a:p>
            <a:pPr algn="r"/>
            <a:r>
              <a:rPr lang="en-CA" sz="1050" dirty="0" smtClean="0"/>
              <a:t>Chapter </a:t>
            </a:r>
            <a:r>
              <a:rPr lang="en-CA" sz="1050" dirty="0" smtClean="0"/>
              <a:t>11: Resource Planning</a:t>
            </a:r>
            <a:endParaRPr lang="en-CA" sz="1050" dirty="0"/>
          </a:p>
        </p:txBody>
      </p:sp>
      <p:pic>
        <p:nvPicPr>
          <p:cNvPr id="11" name="Picture 4" descr="http://i.creativecommons.org/l/by/3.0/88x31.png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339" y="6397627"/>
            <a:ext cx="628650" cy="2317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93962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CA" b="1" dirty="0" smtClean="0">
                <a:latin typeface="Arial" panose="020B0604020202020204" pitchFamily="34" charset="0"/>
                <a:cs typeface="Arial" panose="020B0604020202020204" pitchFamily="34" charset="0"/>
              </a:rPr>
              <a:t>Resource Planning</a:t>
            </a:r>
            <a:endParaRPr lang="en-CA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8474007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>
                <a:latin typeface="Arial" panose="020B0604020202020204" pitchFamily="34" charset="0"/>
                <a:cs typeface="Arial" panose="020B0604020202020204" pitchFamily="34" charset="0"/>
              </a:rPr>
              <a:t>Typical project team roles</a:t>
            </a:r>
            <a:endParaRPr lang="en-CA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numCol="1">
            <a:noAutofit/>
          </a:bodyPr>
          <a:lstStyle/>
          <a:p>
            <a:r>
              <a:rPr lang="en-CA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Project Manager</a:t>
            </a:r>
          </a:p>
          <a:p>
            <a:r>
              <a:rPr lang="en-CA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Developer</a:t>
            </a:r>
          </a:p>
          <a:p>
            <a:r>
              <a:rPr lang="en-CA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Engineer</a:t>
            </a:r>
          </a:p>
          <a:p>
            <a:r>
              <a:rPr lang="en-CA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Subject matter expert</a:t>
            </a:r>
          </a:p>
          <a:p>
            <a:r>
              <a:rPr lang="en-CA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Team members</a:t>
            </a:r>
          </a:p>
          <a:p>
            <a:r>
              <a:rPr lang="en-CA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Customer / client representative</a:t>
            </a:r>
            <a:endParaRPr lang="en-CA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31773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</p:spPr>
        <p:txBody>
          <a:bodyPr/>
          <a:lstStyle/>
          <a:p>
            <a:r>
              <a:rPr lang="en-CA" dirty="0">
                <a:latin typeface="Arial" panose="020B0604020202020204" pitchFamily="34" charset="0"/>
                <a:cs typeface="Arial" panose="020B0604020202020204" pitchFamily="34" charset="0"/>
              </a:rPr>
              <a:t>The HR environment</a:t>
            </a:r>
            <a:endParaRPr lang="en-CA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4351338"/>
          </a:xfrm>
        </p:spPr>
        <p:txBody>
          <a:bodyPr numCol="1">
            <a:noAutofit/>
          </a:bodyPr>
          <a:lstStyle/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Laws</a:t>
            </a:r>
          </a:p>
          <a:p>
            <a:pPr lvl="1"/>
            <a:r>
              <a:rPr lang="en-CA" sz="2000" dirty="0">
                <a:latin typeface="Arial" panose="020B0604020202020204" pitchFamily="34" charset="0"/>
                <a:cs typeface="Arial" panose="020B0604020202020204" pitchFamily="34" charset="0"/>
              </a:rPr>
              <a:t>Employment regulations such as wage legislation, holidays</a:t>
            </a:r>
          </a:p>
          <a:p>
            <a:pPr lvl="1"/>
            <a:r>
              <a:rPr lang="en-CA" sz="2000" dirty="0">
                <a:latin typeface="Arial" panose="020B0604020202020204" pitchFamily="34" charset="0"/>
                <a:cs typeface="Arial" panose="020B0604020202020204" pitchFamily="34" charset="0"/>
              </a:rPr>
              <a:t>Health and safety</a:t>
            </a:r>
          </a:p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Culture</a:t>
            </a:r>
          </a:p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Organizational standards</a:t>
            </a:r>
          </a:p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Collective Agreements</a:t>
            </a:r>
          </a:p>
          <a:p>
            <a:endParaRPr lang="en-CA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88247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>
                <a:latin typeface="Arial" panose="020B0604020202020204" pitchFamily="34" charset="0"/>
                <a:cs typeface="Arial" panose="020B0604020202020204" pitchFamily="34" charset="0"/>
              </a:rPr>
              <a:t>Employee performance management</a:t>
            </a:r>
            <a:endParaRPr lang="en-CA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numCol="1">
            <a:noAutofit/>
          </a:bodyPr>
          <a:lstStyle/>
          <a:p>
            <a:r>
              <a:rPr lang="en-CA" sz="2000" dirty="0">
                <a:latin typeface="Arial" panose="020B0604020202020204" pitchFamily="34" charset="0"/>
                <a:cs typeface="Arial" panose="020B0604020202020204" pitchFamily="34" charset="0"/>
              </a:rPr>
              <a:t>Employee performance </a:t>
            </a:r>
          </a:p>
          <a:p>
            <a:pPr lvl="1"/>
            <a:r>
              <a:rPr lang="en-CA" sz="1800" dirty="0">
                <a:latin typeface="Arial" panose="020B0604020202020204" pitchFamily="34" charset="0"/>
                <a:cs typeface="Arial" panose="020B0604020202020204" pitchFamily="34" charset="0"/>
              </a:rPr>
              <a:t>employee’s work results such as quality or quantity of outputs,</a:t>
            </a:r>
          </a:p>
          <a:p>
            <a:pPr lvl="1"/>
            <a:r>
              <a:rPr lang="en-CA" sz="1800" dirty="0">
                <a:latin typeface="Arial" panose="020B0604020202020204" pitchFamily="34" charset="0"/>
                <a:cs typeface="Arial" panose="020B0604020202020204" pitchFamily="34" charset="0"/>
              </a:rPr>
              <a:t>work behavior (such as punctuality)</a:t>
            </a:r>
          </a:p>
          <a:p>
            <a:pPr lvl="1"/>
            <a:r>
              <a:rPr lang="en-CA" sz="1800" dirty="0">
                <a:latin typeface="Arial" panose="020B0604020202020204" pitchFamily="34" charset="0"/>
                <a:cs typeface="Arial" panose="020B0604020202020204" pitchFamily="34" charset="0"/>
              </a:rPr>
              <a:t>job-related attributes (such as cooperation and initiative</a:t>
            </a:r>
            <a:r>
              <a:rPr lang="en-CA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en-CA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CA" sz="2000" dirty="0">
                <a:latin typeface="Arial" panose="020B0604020202020204" pitchFamily="34" charset="0"/>
                <a:cs typeface="Arial" panose="020B0604020202020204" pitchFamily="34" charset="0"/>
              </a:rPr>
              <a:t>After conducting employee performance reviews managers should:</a:t>
            </a:r>
          </a:p>
          <a:p>
            <a:pPr lvl="1"/>
            <a:r>
              <a:rPr lang="en-CA" sz="1800" dirty="0">
                <a:latin typeface="Arial" panose="020B0604020202020204" pitchFamily="34" charset="0"/>
                <a:cs typeface="Arial" panose="020B0604020202020204" pitchFamily="34" charset="0"/>
              </a:rPr>
              <a:t>provide feedback to employees about how well they have performed on established </a:t>
            </a:r>
            <a:r>
              <a:rPr lang="en-CA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goals</a:t>
            </a:r>
            <a:endParaRPr lang="en-CA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r>
              <a:rPr lang="en-CA" sz="1800" dirty="0">
                <a:latin typeface="Arial" panose="020B0604020202020204" pitchFamily="34" charset="0"/>
                <a:cs typeface="Arial" panose="020B0604020202020204" pitchFamily="34" charset="0"/>
              </a:rPr>
              <a:t>provide feedback to employees about areas in which the subordinate is weak or could do </a:t>
            </a:r>
            <a:r>
              <a:rPr lang="en-CA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better</a:t>
            </a:r>
            <a:endParaRPr lang="en-CA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r>
              <a:rPr lang="en-CA" sz="1800" dirty="0">
                <a:latin typeface="Arial" panose="020B0604020202020204" pitchFamily="34" charset="0"/>
                <a:cs typeface="Arial" panose="020B0604020202020204" pitchFamily="34" charset="0"/>
              </a:rPr>
              <a:t>take corrective action to address problems with employees performing at or below the minimum </a:t>
            </a:r>
            <a:r>
              <a:rPr lang="en-CA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expectations</a:t>
            </a:r>
            <a:endParaRPr lang="en-CA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r>
              <a:rPr lang="en-CA" sz="1800" dirty="0">
                <a:latin typeface="Arial" panose="020B0604020202020204" pitchFamily="34" charset="0"/>
                <a:cs typeface="Arial" panose="020B0604020202020204" pitchFamily="34" charset="0"/>
              </a:rPr>
              <a:t>reward superior performers to encourage their continued </a:t>
            </a:r>
            <a:r>
              <a:rPr lang="en-CA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excellence</a:t>
            </a:r>
            <a:endParaRPr lang="en-CA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11204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>
                <a:latin typeface="Arial" panose="020B0604020202020204" pitchFamily="34" charset="0"/>
                <a:cs typeface="Arial" panose="020B0604020202020204" pitchFamily="34" charset="0"/>
              </a:rPr>
              <a:t>Rewards for employees</a:t>
            </a:r>
            <a:endParaRPr lang="en-CA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numCol="1">
            <a:noAutofit/>
          </a:bodyPr>
          <a:lstStyle/>
          <a:p>
            <a:pPr marL="0" indent="0" algn="ctr">
              <a:buNone/>
            </a:pPr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Discuss</a:t>
            </a:r>
          </a:p>
        </p:txBody>
      </p:sp>
      <p:pic>
        <p:nvPicPr>
          <p:cNvPr id="5" name="Picture 3" descr="C:\Users\stephenss\AppData\Local\Microsoft\Windows\Temporary Internet Files\Content.IE5\OZQQ1H5P\MC900056433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0780" y="3048000"/>
            <a:ext cx="1783080" cy="14849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76205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>
                <a:latin typeface="Arial" panose="020B0604020202020204" pitchFamily="34" charset="0"/>
                <a:cs typeface="Arial" panose="020B0604020202020204" pitchFamily="34" charset="0"/>
              </a:rPr>
              <a:t>Maslow’s Hierarchy of Needs</a:t>
            </a:r>
            <a:endParaRPr lang="en-CA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numCol="1">
            <a:noAutofit/>
          </a:bodyPr>
          <a:lstStyle/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Physiological</a:t>
            </a:r>
          </a:p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Safety</a:t>
            </a:r>
          </a:p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Love/belonging</a:t>
            </a:r>
          </a:p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Esteem</a:t>
            </a:r>
          </a:p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Self-actualization</a:t>
            </a:r>
          </a:p>
        </p:txBody>
      </p:sp>
    </p:spTree>
    <p:extLst>
      <p:ext uri="{BB962C8B-B14F-4D97-AF65-F5344CB8AC3E}">
        <p14:creationId xmlns:p14="http://schemas.microsoft.com/office/powerpoint/2010/main" val="258746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>
                <a:latin typeface="Arial" panose="020B0604020202020204" pitchFamily="34" charset="0"/>
                <a:cs typeface="Arial" panose="020B0604020202020204" pitchFamily="34" charset="0"/>
              </a:rPr>
              <a:t>Emotional Intelligence</a:t>
            </a:r>
            <a:endParaRPr lang="en-CA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numCol="1">
            <a:noAutofit/>
          </a:bodyPr>
          <a:lstStyle/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Self-awareness</a:t>
            </a:r>
          </a:p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Self-regulation</a:t>
            </a:r>
          </a:p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Empathy</a:t>
            </a:r>
          </a:p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Relationship management</a:t>
            </a:r>
          </a:p>
        </p:txBody>
      </p:sp>
    </p:spTree>
    <p:extLst>
      <p:ext uri="{BB962C8B-B14F-4D97-AF65-F5344CB8AC3E}">
        <p14:creationId xmlns:p14="http://schemas.microsoft.com/office/powerpoint/2010/main" val="1563918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>
                <a:latin typeface="Arial" panose="020B0604020202020204" pitchFamily="34" charset="0"/>
                <a:cs typeface="Arial" panose="020B0604020202020204" pitchFamily="34" charset="0"/>
              </a:rPr>
              <a:t>Personality Types</a:t>
            </a:r>
            <a:endParaRPr lang="en-CA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numCol="1">
            <a:noAutofit/>
          </a:bodyPr>
          <a:lstStyle/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Myers-Briggs: four dimensions:</a:t>
            </a:r>
          </a:p>
          <a:p>
            <a:pPr marL="0" indent="0" algn="ctr">
              <a:buNone/>
            </a:pPr>
            <a:r>
              <a:rPr lang="en-CA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Extroversion   &lt;–&gt;   Introversion</a:t>
            </a:r>
            <a:endParaRPr lang="en-CA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None/>
            </a:pPr>
            <a:r>
              <a:rPr lang="en-CA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  Sensing  &lt;–&gt;   Intuition</a:t>
            </a:r>
            <a:endParaRPr lang="en-CA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None/>
            </a:pPr>
            <a:r>
              <a:rPr lang="en-CA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Thinking  &lt;–&gt;  Feeling</a:t>
            </a:r>
            <a:endParaRPr lang="en-CA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None/>
            </a:pPr>
            <a:r>
              <a:rPr lang="en-CA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     Judging   &lt;–&gt;  Perceiving</a:t>
            </a:r>
            <a:endParaRPr lang="en-CA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Sixteen personality types can be derived from the four dimensions</a:t>
            </a:r>
          </a:p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Generally, a MIX of personality types on a project brings strength</a:t>
            </a:r>
          </a:p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Knowing your own type and the types of other team members can help people work together</a:t>
            </a:r>
          </a:p>
        </p:txBody>
      </p:sp>
    </p:spTree>
    <p:extLst>
      <p:ext uri="{BB962C8B-B14F-4D97-AF65-F5344CB8AC3E}">
        <p14:creationId xmlns:p14="http://schemas.microsoft.com/office/powerpoint/2010/main" val="3675034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>
                <a:latin typeface="Arial" panose="020B0604020202020204" pitchFamily="34" charset="0"/>
                <a:cs typeface="Arial" panose="020B0604020202020204" pitchFamily="34" charset="0"/>
              </a:rPr>
              <a:t>Dimensions of Leadership</a:t>
            </a:r>
            <a:endParaRPr lang="en-CA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numCol="1">
            <a:noAutofit/>
          </a:bodyPr>
          <a:lstStyle/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Robert </a:t>
            </a:r>
            <a:r>
              <a:rPr lang="en-CA" sz="2400" dirty="0" err="1">
                <a:latin typeface="Arial" panose="020B0604020202020204" pitchFamily="34" charset="0"/>
                <a:cs typeface="Arial" panose="020B0604020202020204" pitchFamily="34" charset="0"/>
              </a:rPr>
              <a:t>Tannenbaum</a:t>
            </a:r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 and Warren Schmidt</a:t>
            </a:r>
          </a:p>
          <a:p>
            <a:pPr lvl="1"/>
            <a:r>
              <a:rPr lang="en-CA" sz="2000" dirty="0">
                <a:latin typeface="Arial" panose="020B0604020202020204" pitchFamily="34" charset="0"/>
                <a:cs typeface="Arial" panose="020B0604020202020204" pitchFamily="34" charset="0"/>
              </a:rPr>
              <a:t>leaders are either autocratic or </a:t>
            </a:r>
            <a:r>
              <a:rPr lang="en-CA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democratic</a:t>
            </a:r>
            <a:endParaRPr lang="en-CA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Harold Leavitt</a:t>
            </a:r>
          </a:p>
          <a:p>
            <a:pPr lvl="1"/>
            <a:r>
              <a:rPr lang="en-CA" sz="2000" dirty="0">
                <a:latin typeface="Arial" panose="020B0604020202020204" pitchFamily="34" charset="0"/>
                <a:cs typeface="Arial" panose="020B0604020202020204" pitchFamily="34" charset="0"/>
              </a:rPr>
              <a:t>leaders are pathfinders (visionaries), problem solvers (analytical), or implementers (team oriented</a:t>
            </a:r>
            <a:r>
              <a:rPr lang="en-CA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en-CA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James </a:t>
            </a:r>
            <a:r>
              <a:rPr lang="en-CA" sz="2400" dirty="0" err="1">
                <a:latin typeface="Arial" panose="020B0604020202020204" pitchFamily="34" charset="0"/>
                <a:cs typeface="Arial" panose="020B0604020202020204" pitchFamily="34" charset="0"/>
              </a:rPr>
              <a:t>MacGregor</a:t>
            </a:r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 Burns </a:t>
            </a:r>
          </a:p>
          <a:p>
            <a:pPr lvl="1"/>
            <a:r>
              <a:rPr lang="en-CA" sz="2000" dirty="0">
                <a:latin typeface="Arial" panose="020B0604020202020204" pitchFamily="34" charset="0"/>
                <a:cs typeface="Arial" panose="020B0604020202020204" pitchFamily="34" charset="0"/>
              </a:rPr>
              <a:t>leaders are either transactional (focused on actions and decisions) or transformational (focused on the long-term needs of the group and </a:t>
            </a:r>
            <a:r>
              <a:rPr lang="en-CA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organization</a:t>
            </a:r>
            <a:r>
              <a:rPr lang="en-CA" sz="2000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Fred Fiedler</a:t>
            </a:r>
          </a:p>
          <a:p>
            <a:pPr lvl="1"/>
            <a:r>
              <a:rPr lang="en-CA" sz="2000" dirty="0">
                <a:latin typeface="Arial" panose="020B0604020202020204" pitchFamily="34" charset="0"/>
                <a:cs typeface="Arial" panose="020B0604020202020204" pitchFamily="34" charset="0"/>
              </a:rPr>
              <a:t>contingency theory, the ability of leaders to adapt</a:t>
            </a:r>
          </a:p>
        </p:txBody>
      </p:sp>
    </p:spTree>
    <p:extLst>
      <p:ext uri="{BB962C8B-B14F-4D97-AF65-F5344CB8AC3E}">
        <p14:creationId xmlns:p14="http://schemas.microsoft.com/office/powerpoint/2010/main" val="2498585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>
                <a:latin typeface="Arial" panose="020B0604020202020204" pitchFamily="34" charset="0"/>
                <a:cs typeface="Arial" panose="020B0604020202020204" pitchFamily="34" charset="0"/>
              </a:rPr>
              <a:t>Negotiation</a:t>
            </a:r>
            <a:endParaRPr lang="en-CA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numCol="1">
            <a:noAutofit/>
          </a:bodyPr>
          <a:lstStyle/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A key project management skill</a:t>
            </a:r>
          </a:p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Frequently, PMs have accountability but may have limited authority</a:t>
            </a:r>
          </a:p>
          <a:p>
            <a:pPr lvl="1"/>
            <a:r>
              <a:rPr lang="en-CA" sz="2000" dirty="0">
                <a:latin typeface="Arial" panose="020B0604020202020204" pitchFamily="34" charset="0"/>
                <a:cs typeface="Arial" panose="020B0604020202020204" pitchFamily="34" charset="0"/>
              </a:rPr>
              <a:t>Matrix management structure</a:t>
            </a:r>
          </a:p>
          <a:p>
            <a:pPr lvl="1"/>
            <a:r>
              <a:rPr lang="en-CA" sz="2000" dirty="0">
                <a:latin typeface="Arial" panose="020B0604020202020204" pitchFamily="34" charset="0"/>
                <a:cs typeface="Arial" panose="020B0604020202020204" pitchFamily="34" charset="0"/>
              </a:rPr>
              <a:t>Subject matter experts</a:t>
            </a:r>
          </a:p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Negotiating with</a:t>
            </a:r>
          </a:p>
          <a:p>
            <a:pPr lvl="1"/>
            <a:r>
              <a:rPr lang="en-CA" sz="2000" dirty="0">
                <a:latin typeface="Arial" panose="020B0604020202020204" pitchFamily="34" charset="0"/>
                <a:cs typeface="Arial" panose="020B0604020202020204" pitchFamily="34" charset="0"/>
              </a:rPr>
              <a:t>Other managers</a:t>
            </a:r>
          </a:p>
          <a:p>
            <a:pPr lvl="1"/>
            <a:r>
              <a:rPr lang="en-CA" sz="2000" dirty="0">
                <a:latin typeface="Arial" panose="020B0604020202020204" pitchFamily="34" charset="0"/>
                <a:cs typeface="Arial" panose="020B0604020202020204" pitchFamily="34" charset="0"/>
              </a:rPr>
              <a:t>Suppliers</a:t>
            </a:r>
          </a:p>
          <a:p>
            <a:pPr lvl="1"/>
            <a:r>
              <a:rPr lang="en-CA" sz="2000" dirty="0">
                <a:latin typeface="Arial" panose="020B0604020202020204" pitchFamily="34" charset="0"/>
                <a:cs typeface="Arial" panose="020B0604020202020204" pitchFamily="34" charset="0"/>
              </a:rPr>
              <a:t>Customers</a:t>
            </a:r>
          </a:p>
          <a:p>
            <a:pPr lvl="1"/>
            <a:r>
              <a:rPr lang="en-CA" sz="2000" dirty="0">
                <a:latin typeface="Arial" panose="020B0604020202020204" pitchFamily="34" charset="0"/>
                <a:cs typeface="Arial" panose="020B0604020202020204" pitchFamily="34" charset="0"/>
              </a:rPr>
              <a:t>Others</a:t>
            </a:r>
          </a:p>
          <a:p>
            <a:endParaRPr lang="en-CA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98164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>
                <a:latin typeface="Arial" panose="020B0604020202020204" pitchFamily="34" charset="0"/>
                <a:cs typeface="Arial" panose="020B0604020202020204" pitchFamily="34" charset="0"/>
              </a:rPr>
              <a:t>Conflict</a:t>
            </a:r>
            <a:endParaRPr lang="en-CA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numCol="1">
            <a:noAutofit/>
          </a:bodyPr>
          <a:lstStyle/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Conflict is not a bad thing—it can be healthy for people to be able to express differences about how to approach the </a:t>
            </a:r>
            <a:r>
              <a:rPr lang="en-CA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work</a:t>
            </a:r>
            <a:endParaRPr lang="en-CA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Conflict-resolution styles:</a:t>
            </a:r>
          </a:p>
          <a:p>
            <a:pPr lvl="1"/>
            <a:r>
              <a:rPr lang="en-CA" sz="2000" dirty="0">
                <a:latin typeface="Arial" panose="020B0604020202020204" pitchFamily="34" charset="0"/>
                <a:cs typeface="Arial" panose="020B0604020202020204" pitchFamily="34" charset="0"/>
              </a:rPr>
              <a:t>Avoiding</a:t>
            </a:r>
          </a:p>
          <a:p>
            <a:pPr lvl="1"/>
            <a:r>
              <a:rPr lang="en-CA" sz="2000" dirty="0">
                <a:latin typeface="Arial" panose="020B0604020202020204" pitchFamily="34" charset="0"/>
                <a:cs typeface="Arial" panose="020B0604020202020204" pitchFamily="34" charset="0"/>
              </a:rPr>
              <a:t>Forcing</a:t>
            </a:r>
          </a:p>
          <a:p>
            <a:pPr lvl="1"/>
            <a:r>
              <a:rPr lang="en-CA" sz="2000" dirty="0">
                <a:latin typeface="Arial" panose="020B0604020202020204" pitchFamily="34" charset="0"/>
                <a:cs typeface="Arial" panose="020B0604020202020204" pitchFamily="34" charset="0"/>
              </a:rPr>
              <a:t>Collaborating</a:t>
            </a:r>
          </a:p>
          <a:p>
            <a:pPr lvl="1"/>
            <a:r>
              <a:rPr lang="en-CA" sz="2000" dirty="0">
                <a:latin typeface="Arial" panose="020B0604020202020204" pitchFamily="34" charset="0"/>
                <a:cs typeface="Arial" panose="020B0604020202020204" pitchFamily="34" charset="0"/>
              </a:rPr>
              <a:t>Compromising</a:t>
            </a:r>
          </a:p>
          <a:p>
            <a:pPr lvl="1"/>
            <a:r>
              <a:rPr lang="en-CA" sz="2000" dirty="0">
                <a:latin typeface="Arial" panose="020B0604020202020204" pitchFamily="34" charset="0"/>
                <a:cs typeface="Arial" panose="020B0604020202020204" pitchFamily="34" charset="0"/>
              </a:rPr>
              <a:t>Accommodating</a:t>
            </a:r>
          </a:p>
        </p:txBody>
      </p:sp>
    </p:spTree>
    <p:extLst>
      <p:ext uri="{BB962C8B-B14F-4D97-AF65-F5344CB8AC3E}">
        <p14:creationId xmlns:p14="http://schemas.microsoft.com/office/powerpoint/2010/main" val="808540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>
                <a:latin typeface="Arial" panose="020B0604020202020204" pitchFamily="34" charset="0"/>
                <a:cs typeface="Arial" panose="020B0604020202020204" pitchFamily="34" charset="0"/>
              </a:rPr>
              <a:t>Resource Planning</a:t>
            </a:r>
            <a:endParaRPr lang="en-CA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Importance</a:t>
            </a:r>
          </a:p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Relationship to Schedule Planning</a:t>
            </a:r>
          </a:p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Human Resources</a:t>
            </a:r>
          </a:p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Other Resources</a:t>
            </a:r>
          </a:p>
        </p:txBody>
      </p:sp>
    </p:spTree>
    <p:extLst>
      <p:ext uri="{BB962C8B-B14F-4D97-AF65-F5344CB8AC3E}">
        <p14:creationId xmlns:p14="http://schemas.microsoft.com/office/powerpoint/2010/main" val="396866318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>
                <a:latin typeface="Arial" panose="020B0604020202020204" pitchFamily="34" charset="0"/>
                <a:cs typeface="Arial" panose="020B0604020202020204" pitchFamily="34" charset="0"/>
              </a:rPr>
              <a:t>Delegation</a:t>
            </a:r>
            <a:endParaRPr lang="en-CA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numCol="1">
            <a:noAutofit/>
          </a:bodyPr>
          <a:lstStyle/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PM is not expected to DO all the work</a:t>
            </a:r>
          </a:p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Must identify and clearly assign work to others on the team</a:t>
            </a:r>
          </a:p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Make expectations clear</a:t>
            </a:r>
          </a:p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Recognize performance</a:t>
            </a:r>
          </a:p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Follow through</a:t>
            </a:r>
          </a:p>
        </p:txBody>
      </p:sp>
    </p:spTree>
    <p:extLst>
      <p:ext uri="{BB962C8B-B14F-4D97-AF65-F5344CB8AC3E}">
        <p14:creationId xmlns:p14="http://schemas.microsoft.com/office/powerpoint/2010/main" val="1763159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>
                <a:latin typeface="Arial" panose="020B0604020202020204" pitchFamily="34" charset="0"/>
                <a:cs typeface="Arial" panose="020B0604020202020204" pitchFamily="34" charset="0"/>
              </a:rPr>
              <a:t>Resource management techniques</a:t>
            </a:r>
            <a:endParaRPr lang="en-CA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numCol="1">
            <a:noAutofit/>
          </a:bodyPr>
          <a:lstStyle/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Resource leveling</a:t>
            </a:r>
          </a:p>
          <a:p>
            <a:pPr lvl="1"/>
            <a:r>
              <a:rPr lang="en-CA" sz="2000" dirty="0">
                <a:latin typeface="Arial" panose="020B0604020202020204" pitchFamily="34" charset="0"/>
                <a:cs typeface="Arial" panose="020B0604020202020204" pitchFamily="34" charset="0"/>
              </a:rPr>
              <a:t>Objective is 100% utilization</a:t>
            </a:r>
          </a:p>
          <a:p>
            <a:pPr lvl="1"/>
            <a:r>
              <a:rPr lang="en-CA" sz="2000" dirty="0">
                <a:latin typeface="Arial" panose="020B0604020202020204" pitchFamily="34" charset="0"/>
                <a:cs typeface="Arial" panose="020B0604020202020204" pitchFamily="34" charset="0"/>
              </a:rPr>
              <a:t>Software can help</a:t>
            </a:r>
          </a:p>
        </p:txBody>
      </p:sp>
    </p:spTree>
    <p:extLst>
      <p:ext uri="{BB962C8B-B14F-4D97-AF65-F5344CB8AC3E}">
        <p14:creationId xmlns:p14="http://schemas.microsoft.com/office/powerpoint/2010/main" val="4034262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>
                <a:latin typeface="Arial" panose="020B0604020202020204" pitchFamily="34" charset="0"/>
                <a:cs typeface="Arial" panose="020B0604020202020204" pitchFamily="34" charset="0"/>
              </a:rPr>
              <a:t>Resource Planning Summary</a:t>
            </a:r>
            <a:endParaRPr lang="en-CA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numCol="1">
            <a:noAutofit/>
          </a:bodyPr>
          <a:lstStyle/>
          <a:p>
            <a:r>
              <a:rPr lang="en-CA" sz="2000" dirty="0">
                <a:latin typeface="Arial" panose="020B0604020202020204" pitchFamily="34" charset="0"/>
                <a:cs typeface="Arial" panose="020B0604020202020204" pitchFamily="34" charset="0"/>
              </a:rPr>
              <a:t>Planning for resource utilization is a key  process in preparing a project plan</a:t>
            </a:r>
          </a:p>
          <a:p>
            <a:r>
              <a:rPr lang="en-CA" sz="2000" dirty="0">
                <a:latin typeface="Arial" panose="020B0604020202020204" pitchFamily="34" charset="0"/>
                <a:cs typeface="Arial" panose="020B0604020202020204" pitchFamily="34" charset="0"/>
              </a:rPr>
              <a:t>Resource planning follows the first draft of the schedule and impacts the schedule</a:t>
            </a:r>
          </a:p>
          <a:p>
            <a:r>
              <a:rPr lang="en-CA" sz="2000" dirty="0">
                <a:latin typeface="Arial" panose="020B0604020202020204" pitchFamily="34" charset="0"/>
                <a:cs typeface="Arial" panose="020B0604020202020204" pitchFamily="34" charset="0"/>
              </a:rPr>
              <a:t>Resources include human resources and other resources</a:t>
            </a:r>
          </a:p>
          <a:p>
            <a:r>
              <a:rPr lang="en-CA" sz="2000" dirty="0">
                <a:latin typeface="Arial" panose="020B0604020202020204" pitchFamily="34" charset="0"/>
                <a:cs typeface="Arial" panose="020B0604020202020204" pitchFamily="34" charset="0"/>
              </a:rPr>
              <a:t>Managing human resources includes hiring, training, motivating, rewarding</a:t>
            </a:r>
          </a:p>
          <a:p>
            <a:r>
              <a:rPr lang="en-CA" sz="2000" dirty="0">
                <a:latin typeface="Arial" panose="020B0604020202020204" pitchFamily="34" charset="0"/>
                <a:cs typeface="Arial" panose="020B0604020202020204" pitchFamily="34" charset="0"/>
              </a:rPr>
              <a:t>A number of models can be used to help the team work together</a:t>
            </a:r>
          </a:p>
          <a:p>
            <a:r>
              <a:rPr lang="en-CA" sz="2000" dirty="0">
                <a:latin typeface="Arial" panose="020B0604020202020204" pitchFamily="34" charset="0"/>
                <a:cs typeface="Arial" panose="020B0604020202020204" pitchFamily="34" charset="0"/>
              </a:rPr>
              <a:t>There are several theories of leadership; leadership is more than issuing directives</a:t>
            </a:r>
          </a:p>
        </p:txBody>
      </p:sp>
    </p:spTree>
    <p:extLst>
      <p:ext uri="{BB962C8B-B14F-4D97-AF65-F5344CB8AC3E}">
        <p14:creationId xmlns:p14="http://schemas.microsoft.com/office/powerpoint/2010/main" val="3387991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CA" b="1" dirty="0" smtClean="0">
                <a:latin typeface="Arial" panose="020B0604020202020204" pitchFamily="34" charset="0"/>
                <a:cs typeface="Arial" panose="020B0604020202020204" pitchFamily="34" charset="0"/>
              </a:rPr>
              <a:t>Questions?</a:t>
            </a:r>
            <a:endParaRPr lang="en-CA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377831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>
                <a:latin typeface="Arial" panose="020B0604020202020204" pitchFamily="34" charset="0"/>
                <a:cs typeface="Arial" panose="020B0604020202020204" pitchFamily="34" charset="0"/>
              </a:rPr>
              <a:t>Resource Planning</a:t>
            </a:r>
            <a:endParaRPr lang="en-CA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After you have created the first draft of your schedule, an important step is to identify the resources required</a:t>
            </a:r>
          </a:p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Sometimes the same resource is needed for two different tasks, so they cannot be carried out concurrently</a:t>
            </a:r>
          </a:p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Resources include </a:t>
            </a:r>
          </a:p>
          <a:p>
            <a:pPr lvl="1"/>
            <a:r>
              <a:rPr lang="en-CA" sz="2000" dirty="0">
                <a:latin typeface="Arial" panose="020B0604020202020204" pitchFamily="34" charset="0"/>
                <a:cs typeface="Arial" panose="020B0604020202020204" pitchFamily="34" charset="0"/>
              </a:rPr>
              <a:t>Human resources</a:t>
            </a:r>
          </a:p>
          <a:p>
            <a:pPr lvl="1"/>
            <a:r>
              <a:rPr lang="en-CA" sz="2000" dirty="0">
                <a:latin typeface="Arial" panose="020B0604020202020204" pitchFamily="34" charset="0"/>
                <a:cs typeface="Arial" panose="020B0604020202020204" pitchFamily="34" charset="0"/>
              </a:rPr>
              <a:t>Other resources such as equipment, office space, computer hardware or software, construction materials</a:t>
            </a:r>
          </a:p>
        </p:txBody>
      </p:sp>
    </p:spTree>
    <p:extLst>
      <p:ext uri="{BB962C8B-B14F-4D97-AF65-F5344CB8AC3E}">
        <p14:creationId xmlns:p14="http://schemas.microsoft.com/office/powerpoint/2010/main" val="12916867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CA" dirty="0">
                <a:latin typeface="Arial" panose="020B0604020202020204" pitchFamily="34" charset="0"/>
                <a:cs typeface="Arial" panose="020B0604020202020204" pitchFamily="34" charset="0"/>
              </a:rPr>
              <a:t>Relationship Between Schedule Planning and Resource Planning</a:t>
            </a:r>
            <a:endParaRPr lang="en-CA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Based on the WBS, the PM and team have prepared the initial draft of the </a:t>
            </a:r>
            <a:r>
              <a:rPr lang="en-CA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schedule</a:t>
            </a:r>
            <a:endParaRPr lang="en-CA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This is a key </a:t>
            </a:r>
            <a:r>
              <a:rPr lang="en-CA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step</a:t>
            </a:r>
            <a:endParaRPr lang="en-CA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If you don’t yet understand the scheduling part of the planning process, review it before proceeding to resource </a:t>
            </a:r>
            <a:r>
              <a:rPr lang="en-CA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planning</a:t>
            </a:r>
            <a:endParaRPr lang="en-CA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497440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>
                <a:latin typeface="Arial" panose="020B0604020202020204" pitchFamily="34" charset="0"/>
                <a:cs typeface="Arial" panose="020B0604020202020204" pitchFamily="34" charset="0"/>
              </a:rPr>
              <a:t>Estimating—tools and techniques</a:t>
            </a:r>
            <a:endParaRPr lang="en-CA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Expert judgment </a:t>
            </a:r>
          </a:p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Alternative analysis </a:t>
            </a:r>
          </a:p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Published estimating data </a:t>
            </a:r>
          </a:p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Project management software </a:t>
            </a:r>
          </a:p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Bottom-up estimating</a:t>
            </a:r>
          </a:p>
        </p:txBody>
      </p:sp>
    </p:spTree>
    <p:extLst>
      <p:ext uri="{BB962C8B-B14F-4D97-AF65-F5344CB8AC3E}">
        <p14:creationId xmlns:p14="http://schemas.microsoft.com/office/powerpoint/2010/main" val="2121810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>
                <a:latin typeface="Arial" panose="020B0604020202020204" pitchFamily="34" charset="0"/>
                <a:cs typeface="Arial" panose="020B0604020202020204" pitchFamily="34" charset="0"/>
              </a:rPr>
              <a:t>Resource Leveling</a:t>
            </a:r>
            <a:endParaRPr lang="en-CA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numCol="1">
            <a:noAutofit/>
          </a:bodyPr>
          <a:lstStyle/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If two or more concurrent activities need to use the same resources, the schedule may need to be </a:t>
            </a:r>
            <a:r>
              <a:rPr lang="en-CA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adjusted</a:t>
            </a:r>
            <a:endParaRPr lang="en-CA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If a very expensive piece of equipment such as a crane is required, the tasks may have to be rescheduled consecutively rather than </a:t>
            </a:r>
            <a:r>
              <a:rPr lang="en-CA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concurrently</a:t>
            </a:r>
            <a:endParaRPr lang="en-CA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This can also happen due to staff requirements</a:t>
            </a:r>
          </a:p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Software such as MS Project has resource leveling </a:t>
            </a:r>
            <a:r>
              <a:rPr lang="en-CA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tools</a:t>
            </a:r>
            <a:endParaRPr lang="en-CA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05402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>
                <a:latin typeface="Arial" panose="020B0604020202020204" pitchFamily="34" charset="0"/>
                <a:cs typeface="Arial" panose="020B0604020202020204" pitchFamily="34" charset="0"/>
              </a:rPr>
              <a:t>The mythical man-month</a:t>
            </a:r>
            <a:endParaRPr lang="en-CA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numCol="1">
            <a:noAutofit/>
          </a:bodyPr>
          <a:lstStyle/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What is the impact of adding people to a project that is struggling to meet deadlines?</a:t>
            </a:r>
          </a:p>
        </p:txBody>
      </p:sp>
    </p:spTree>
    <p:extLst>
      <p:ext uri="{BB962C8B-B14F-4D97-AF65-F5344CB8AC3E}">
        <p14:creationId xmlns:p14="http://schemas.microsoft.com/office/powerpoint/2010/main" val="1136513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>
                <a:latin typeface="Arial" panose="020B0604020202020204" pitchFamily="34" charset="0"/>
                <a:cs typeface="Arial" panose="020B0604020202020204" pitchFamily="34" charset="0"/>
              </a:rPr>
              <a:t>HR Planning</a:t>
            </a:r>
            <a:endParaRPr lang="en-CA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The most important resource is the people</a:t>
            </a:r>
          </a:p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Select the right people</a:t>
            </a:r>
          </a:p>
          <a:p>
            <a:pPr lvl="1"/>
            <a:r>
              <a:rPr lang="en-CA" sz="2000" dirty="0">
                <a:latin typeface="Arial" panose="020B0604020202020204" pitchFamily="34" charset="0"/>
                <a:cs typeface="Arial" panose="020B0604020202020204" pitchFamily="34" charset="0"/>
              </a:rPr>
              <a:t>Technically skilled</a:t>
            </a:r>
          </a:p>
          <a:p>
            <a:pPr lvl="1"/>
            <a:r>
              <a:rPr lang="en-CA" sz="2000" dirty="0">
                <a:latin typeface="Arial" panose="020B0604020202020204" pitchFamily="34" charset="0"/>
                <a:cs typeface="Arial" panose="020B0604020202020204" pitchFamily="34" charset="0"/>
              </a:rPr>
              <a:t>Motivated</a:t>
            </a:r>
          </a:p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Provide them with the resources and training they need</a:t>
            </a:r>
          </a:p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Nurture them—provide compensation and recognition</a:t>
            </a:r>
          </a:p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Deal with issues promptly and as directly as possible</a:t>
            </a:r>
          </a:p>
        </p:txBody>
      </p:sp>
    </p:spTree>
    <p:extLst>
      <p:ext uri="{BB962C8B-B14F-4D97-AF65-F5344CB8AC3E}">
        <p14:creationId xmlns:p14="http://schemas.microsoft.com/office/powerpoint/2010/main" val="2001090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>
                <a:latin typeface="Arial" panose="020B0604020202020204" pitchFamily="34" charset="0"/>
                <a:cs typeface="Arial" panose="020B0604020202020204" pitchFamily="34" charset="0"/>
              </a:rPr>
              <a:t>The person-day</a:t>
            </a:r>
            <a:endParaRPr lang="en-CA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numCol="1">
            <a:noAutofit/>
          </a:bodyPr>
          <a:lstStyle/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The work of one person for one day is a person-day</a:t>
            </a:r>
          </a:p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You may also work with person-hours</a:t>
            </a:r>
          </a:p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Think about how easy or difficult it is to substitute </a:t>
            </a:r>
            <a:r>
              <a:rPr lang="en-CA" sz="2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one person for ten days</a:t>
            </a:r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 in place of </a:t>
            </a:r>
            <a:r>
              <a:rPr lang="en-CA" sz="2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ten people for one day </a:t>
            </a:r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on different tasks:</a:t>
            </a:r>
          </a:p>
          <a:p>
            <a:pPr lvl="1"/>
            <a:r>
              <a:rPr lang="en-CA" sz="2000" dirty="0">
                <a:latin typeface="Arial" panose="020B0604020202020204" pitchFamily="34" charset="0"/>
                <a:cs typeface="Arial" panose="020B0604020202020204" pitchFamily="34" charset="0"/>
              </a:rPr>
              <a:t>Installing ten dozen new PCs on desktops in an office area</a:t>
            </a:r>
          </a:p>
          <a:p>
            <a:pPr lvl="1"/>
            <a:r>
              <a:rPr lang="en-CA" sz="2000" dirty="0">
                <a:latin typeface="Arial" panose="020B0604020202020204" pitchFamily="34" charset="0"/>
                <a:cs typeface="Arial" panose="020B0604020202020204" pitchFamily="34" charset="0"/>
              </a:rPr>
              <a:t>Configuring the server which the PCs will use for file and print sharing</a:t>
            </a:r>
          </a:p>
          <a:p>
            <a:pPr lvl="1"/>
            <a:r>
              <a:rPr lang="en-CA" sz="2000" dirty="0">
                <a:latin typeface="Arial" panose="020B0604020202020204" pitchFamily="34" charset="0"/>
                <a:cs typeface="Arial" panose="020B0604020202020204" pitchFamily="34" charset="0"/>
              </a:rPr>
              <a:t>Creating a new computer game</a:t>
            </a:r>
          </a:p>
          <a:p>
            <a:pPr lvl="1"/>
            <a:r>
              <a:rPr lang="en-CA" sz="2000" dirty="0">
                <a:latin typeface="Arial" panose="020B0604020202020204" pitchFamily="34" charset="0"/>
                <a:cs typeface="Arial" panose="020B0604020202020204" pitchFamily="34" charset="0"/>
              </a:rPr>
              <a:t>Pouring a foundation</a:t>
            </a:r>
          </a:p>
          <a:p>
            <a:pPr lvl="1"/>
            <a:r>
              <a:rPr lang="en-CA" sz="2000" dirty="0">
                <a:latin typeface="Arial" panose="020B0604020202020204" pitchFamily="34" charset="0"/>
                <a:cs typeface="Arial" panose="020B0604020202020204" pitchFamily="34" charset="0"/>
              </a:rPr>
              <a:t>Building the forms into which the foundation will be poured</a:t>
            </a:r>
          </a:p>
        </p:txBody>
      </p:sp>
    </p:spTree>
    <p:extLst>
      <p:ext uri="{BB962C8B-B14F-4D97-AF65-F5344CB8AC3E}">
        <p14:creationId xmlns:p14="http://schemas.microsoft.com/office/powerpoint/2010/main" val="3728181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8313</TotalTime>
  <Words>807</Words>
  <Application>Microsoft Office PowerPoint</Application>
  <PresentationFormat>On-screen Show (4:3)</PresentationFormat>
  <Paragraphs>139</Paragraphs>
  <Slides>23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7" baseType="lpstr">
      <vt:lpstr>Arial</vt:lpstr>
      <vt:lpstr>Calibri</vt:lpstr>
      <vt:lpstr>Calibri Light</vt:lpstr>
      <vt:lpstr>Office Theme</vt:lpstr>
      <vt:lpstr>Resource Planning</vt:lpstr>
      <vt:lpstr>Resource Planning</vt:lpstr>
      <vt:lpstr>Resource Planning</vt:lpstr>
      <vt:lpstr>Relationship Between Schedule Planning and Resource Planning</vt:lpstr>
      <vt:lpstr>Estimating—tools and techniques</vt:lpstr>
      <vt:lpstr>Resource Leveling</vt:lpstr>
      <vt:lpstr>The mythical man-month</vt:lpstr>
      <vt:lpstr>HR Planning</vt:lpstr>
      <vt:lpstr>The person-day</vt:lpstr>
      <vt:lpstr>Typical project team roles</vt:lpstr>
      <vt:lpstr>The HR environment</vt:lpstr>
      <vt:lpstr>Employee performance management</vt:lpstr>
      <vt:lpstr>Rewards for employees</vt:lpstr>
      <vt:lpstr>Maslow’s Hierarchy of Needs</vt:lpstr>
      <vt:lpstr>Emotional Intelligence</vt:lpstr>
      <vt:lpstr>Personality Types</vt:lpstr>
      <vt:lpstr>Dimensions of Leadership</vt:lpstr>
      <vt:lpstr>Negotiation</vt:lpstr>
      <vt:lpstr>Conflict</vt:lpstr>
      <vt:lpstr>Delegation</vt:lpstr>
      <vt:lpstr>Resource management techniques</vt:lpstr>
      <vt:lpstr>Resource Planning Summary</vt:lpstr>
      <vt:lpstr>Questions?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Project Management</dc:title>
  <dc:creator>Brendan</dc:creator>
  <cp:lastModifiedBy>Brendan</cp:lastModifiedBy>
  <cp:revision>24</cp:revision>
  <dcterms:created xsi:type="dcterms:W3CDTF">2014-06-09T20:10:57Z</dcterms:created>
  <dcterms:modified xsi:type="dcterms:W3CDTF">2014-07-09T17:56:50Z</dcterms:modified>
</cp:coreProperties>
</file>