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93" r:id="rId3"/>
    <p:sldId id="316" r:id="rId4"/>
    <p:sldId id="315" r:id="rId5"/>
    <p:sldId id="294" r:id="rId6"/>
    <p:sldId id="312" r:id="rId7"/>
    <p:sldId id="311" r:id="rId8"/>
    <p:sldId id="313" r:id="rId9"/>
    <p:sldId id="314" r:id="rId10"/>
    <p:sldId id="295" r:id="rId11"/>
    <p:sldId id="296" r:id="rId12"/>
    <p:sldId id="297" r:id="rId13"/>
    <p:sldId id="298" r:id="rId14"/>
    <p:sldId id="28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7" d="100"/>
          <a:sy n="97" d="100"/>
        </p:scale>
        <p:origin x="84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0261F-3B9C-4B3E-BD99-85BAC1A18B33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087B6-AA6E-47AE-809F-0906800612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0372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0778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7113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6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6208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6311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0575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094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6602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7864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1184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4109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5016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3043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creativecommons.org/licenses/by/3.0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extBox 7"/>
          <p:cNvSpPr txBox="1"/>
          <p:nvPr userDrawn="1"/>
        </p:nvSpPr>
        <p:spPr>
          <a:xfrm>
            <a:off x="1097488" y="6304285"/>
            <a:ext cx="35157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50" dirty="0" smtClean="0"/>
              <a:t>This work is licensed under a</a:t>
            </a:r>
          </a:p>
          <a:p>
            <a:r>
              <a:rPr lang="en-CA" sz="1050" dirty="0" smtClean="0">
                <a:hlinkClick r:id="rId13"/>
              </a:rPr>
              <a:t>Creative Commons Attribution 3.0 </a:t>
            </a:r>
            <a:r>
              <a:rPr lang="en-CA" sz="1050" dirty="0" err="1" smtClean="0">
                <a:hlinkClick r:id="rId13"/>
              </a:rPr>
              <a:t>Unported</a:t>
            </a:r>
            <a:r>
              <a:rPr lang="en-CA" sz="1050" dirty="0" smtClean="0">
                <a:hlinkClick r:id="rId13"/>
              </a:rPr>
              <a:t> License</a:t>
            </a:r>
            <a:r>
              <a:rPr lang="en-CA" sz="1050" dirty="0" smtClean="0"/>
              <a:t> (CC-BY).</a:t>
            </a:r>
            <a:endParaRPr lang="en-CA" sz="105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427808" y="6257110"/>
            <a:ext cx="82753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6439542" y="6304285"/>
            <a:ext cx="233910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050" b="1" dirty="0" smtClean="0"/>
              <a:t>Project Management</a:t>
            </a:r>
          </a:p>
          <a:p>
            <a:pPr algn="r"/>
            <a:r>
              <a:rPr lang="en-CA" sz="1050" dirty="0" smtClean="0"/>
              <a:t>Chapter </a:t>
            </a:r>
            <a:r>
              <a:rPr lang="en-CA" sz="1050" dirty="0" smtClean="0"/>
              <a:t>13: Procurement Management</a:t>
            </a:r>
            <a:endParaRPr lang="en-CA" sz="1050" dirty="0"/>
          </a:p>
        </p:txBody>
      </p:sp>
      <p:pic>
        <p:nvPicPr>
          <p:cNvPr id="11" name="Picture 4" descr="http://i.creativecommons.org/l/by/3.0/88x3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" y="6397627"/>
            <a:ext cx="628650" cy="23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396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Procurement Management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740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Procurement Cycle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Procurement Plan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Selecting the Contract Approach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Skill level, uniqueness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Type of relationship: supplier, vendor, partnership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RFP, RFQ, personal contact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How well known is the scope of the work?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Risks—what are they? Who assumes them?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How much float if any?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How important to be sure of cost in advance?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Soliciting bids</a:t>
            </a:r>
          </a:p>
        </p:txBody>
      </p:sp>
    </p:spTree>
    <p:extLst>
      <p:ext uri="{BB962C8B-B14F-4D97-AF65-F5344CB8AC3E}">
        <p14:creationId xmlns:p14="http://schemas.microsoft.com/office/powerpoint/2010/main" val="22503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Procurement Cycle </a:t>
            </a: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continued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Qualifying bidders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Request for Quote (RFQ)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Request for Proposal (RFP)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Evaluating the bids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Usually a matrix approach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Cost is NOT the only consideration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Awarding the contract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Managing the contracts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Logistics and expediting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Change coordination</a:t>
            </a:r>
          </a:p>
        </p:txBody>
      </p:sp>
    </p:spTree>
    <p:extLst>
      <p:ext uri="{BB962C8B-B14F-4D97-AF65-F5344CB8AC3E}">
        <p14:creationId xmlns:p14="http://schemas.microsoft.com/office/powerpoint/2010/main" val="150593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Procurement Management Summary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Make or buy analysis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Contract types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Fixed Price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Cost reimbursable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Time and materials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Procurement Cycle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Bidder qualification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RFP or RFQ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Analysis and selection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Contract negotiation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Contract administration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Contract closure</a:t>
            </a:r>
          </a:p>
        </p:txBody>
      </p:sp>
    </p:spTree>
    <p:extLst>
      <p:ext uri="{BB962C8B-B14F-4D97-AF65-F5344CB8AC3E}">
        <p14:creationId xmlns:p14="http://schemas.microsoft.com/office/powerpoint/2010/main" val="404865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Chapter Summary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Procurement is an important activity </a:t>
            </a: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for project managers</a:t>
            </a:r>
          </a:p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Procurement </a:t>
            </a: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management includes deciding about contracts and relationships with vendors, suppliers,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partners</a:t>
            </a:r>
          </a:p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All stages of procurement should be closely monitored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Reporting to the team and to management are important components in budget and procurement management</a:t>
            </a:r>
          </a:p>
        </p:txBody>
      </p:sp>
    </p:spTree>
    <p:extLst>
      <p:ext uri="{BB962C8B-B14F-4D97-AF65-F5344CB8AC3E}">
        <p14:creationId xmlns:p14="http://schemas.microsoft.com/office/powerpoint/2010/main" val="51931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783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Procurement Management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Importance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Make or buy decision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Types of contracts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Procurement cycle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94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Procurement Management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acquisition of products or services not produced or delivered by the project team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May require the assistance of experts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Your project may be on the other side also—providing services to  another organization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Legal implications of signing a contract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make or buy decision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Expertise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Resource availability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Licensing, regulatory requirements</a:t>
            </a:r>
          </a:p>
        </p:txBody>
      </p:sp>
    </p:spTree>
    <p:extLst>
      <p:ext uri="{BB962C8B-B14F-4D97-AF65-F5344CB8AC3E}">
        <p14:creationId xmlns:p14="http://schemas.microsoft.com/office/powerpoint/2010/main" val="391333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Procurement Management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Fixed </a:t>
            </a: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Price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Cost reimbursable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Time and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materials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11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Fixed Price Contract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442" y="1690689"/>
            <a:ext cx="5067398" cy="3201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38200" y="5105400"/>
            <a:ext cx="7696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17.6.1: A fixed price contract the cost constant regardless of effort applied or delivery date.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Illustration from Barron &amp; Barron Project Management for Scientists and Engineers, http://cnx.org/content/col11120/</a:t>
            </a:r>
          </a:p>
        </p:txBody>
      </p:sp>
    </p:spTree>
    <p:extLst>
      <p:ext uri="{BB962C8B-B14F-4D97-AF65-F5344CB8AC3E}">
        <p14:creationId xmlns:p14="http://schemas.microsoft.com/office/powerpoint/2010/main" val="426301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Cost Reimbursable Contract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5105400"/>
            <a:ext cx="7696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17.6.2: In a cost reimbursable or cost plus contract, the seller is guaranteed a fee.</a:t>
            </a:r>
          </a:p>
          <a:p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Illustration from Barron &amp; Barron Project Management for Scientists and Engineers, http://cnx.org/content/col11120/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442" y="1690689"/>
            <a:ext cx="5067398" cy="320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243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Time and Materials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5105400"/>
            <a:ext cx="7696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17.6.3: In a time and materials contract the cost (or revenue to the vendor) increases with increased effort.</a:t>
            </a:r>
          </a:p>
          <a:p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Illustration from Barron &amp; Barron Project Management for Scientists and Engineers, http://cnx.org/content/col11120/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442" y="1690689"/>
            <a:ext cx="5067398" cy="320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731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Fixed Price Contract types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5105400"/>
            <a:ext cx="769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17.6.1.1 Table of Fixed Price Contracts and Characteristics </a:t>
            </a:r>
          </a:p>
          <a:p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Source: http://pm4id.org/9/5/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264" y="1600200"/>
            <a:ext cx="8009473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483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71625"/>
            <a:ext cx="7524750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Cost-Reimbursable Contract Types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5105400"/>
            <a:ext cx="769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17.6.2.1 Table of Contract Types and Characteristics</a:t>
            </a:r>
          </a:p>
          <a:p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Source: http://pm4id.org/9/5/</a:t>
            </a:r>
          </a:p>
        </p:txBody>
      </p:sp>
    </p:spTree>
    <p:extLst>
      <p:ext uri="{BB962C8B-B14F-4D97-AF65-F5344CB8AC3E}">
        <p14:creationId xmlns:p14="http://schemas.microsoft.com/office/powerpoint/2010/main" val="263882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9438</TotalTime>
  <Words>418</Words>
  <Application>Microsoft Office PowerPoint</Application>
  <PresentationFormat>On-screen Show (4:3)</PresentationFormat>
  <Paragraphs>78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Procurement Management</vt:lpstr>
      <vt:lpstr>Procurement Management</vt:lpstr>
      <vt:lpstr>Procurement Management</vt:lpstr>
      <vt:lpstr>Procurement Management</vt:lpstr>
      <vt:lpstr>Fixed Price Contract</vt:lpstr>
      <vt:lpstr>Cost Reimbursable Contract</vt:lpstr>
      <vt:lpstr>Time and Materials</vt:lpstr>
      <vt:lpstr>Fixed Price Contract types</vt:lpstr>
      <vt:lpstr>Cost-Reimbursable Contract Types</vt:lpstr>
      <vt:lpstr>Procurement Cycle</vt:lpstr>
      <vt:lpstr>Procurement Cycle - continued</vt:lpstr>
      <vt:lpstr>Procurement Management Summary</vt:lpstr>
      <vt:lpstr>Chapter Summary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Management</dc:title>
  <dc:creator>Brendan</dc:creator>
  <cp:lastModifiedBy>Brendan</cp:lastModifiedBy>
  <cp:revision>26</cp:revision>
  <dcterms:created xsi:type="dcterms:W3CDTF">2014-06-09T20:10:57Z</dcterms:created>
  <dcterms:modified xsi:type="dcterms:W3CDTF">2014-07-04T18:37:43Z</dcterms:modified>
</cp:coreProperties>
</file>