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89" r:id="rId13"/>
    <p:sldId id="290" r:id="rId14"/>
    <p:sldId id="291" r:id="rId15"/>
    <p:sldId id="292" r:id="rId16"/>
    <p:sldId id="293" r:id="rId17"/>
    <p:sldId id="294" r:id="rId18"/>
    <p:sldId id="295" r:id="rId19"/>
    <p:sldId id="296" r:id="rId20"/>
    <p:sldId id="281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74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70261F-3B9C-4B3E-BD99-85BAC1A18B33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9087B6-AA6E-47AE-809F-0906800612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50372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087B6-AA6E-47AE-809F-0906800612FF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907788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087B6-AA6E-47AE-809F-0906800612FF}" type="slidenum">
              <a:rPr lang="en-CA" smtClean="0"/>
              <a:t>20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7113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26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26208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66311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80575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0948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86602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87864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61184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44109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25016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33043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s://creativecommons.org/licenses/by/3.0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extBox 7"/>
          <p:cNvSpPr txBox="1"/>
          <p:nvPr userDrawn="1"/>
        </p:nvSpPr>
        <p:spPr>
          <a:xfrm>
            <a:off x="1097488" y="6304285"/>
            <a:ext cx="351570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50" dirty="0" smtClean="0"/>
              <a:t>This work is licensed under a</a:t>
            </a:r>
          </a:p>
          <a:p>
            <a:r>
              <a:rPr lang="en-CA" sz="1050" dirty="0" smtClean="0">
                <a:hlinkClick r:id="rId13"/>
              </a:rPr>
              <a:t>Creative Commons Attribution 3.0 </a:t>
            </a:r>
            <a:r>
              <a:rPr lang="en-CA" sz="1050" dirty="0" err="1" smtClean="0">
                <a:hlinkClick r:id="rId13"/>
              </a:rPr>
              <a:t>Unported</a:t>
            </a:r>
            <a:r>
              <a:rPr lang="en-CA" sz="1050" dirty="0" smtClean="0">
                <a:hlinkClick r:id="rId13"/>
              </a:rPr>
              <a:t> License</a:t>
            </a:r>
            <a:r>
              <a:rPr lang="en-CA" sz="1050" dirty="0" smtClean="0"/>
              <a:t> (CC-BY).</a:t>
            </a:r>
            <a:endParaRPr lang="en-CA" sz="1050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427808" y="6257110"/>
            <a:ext cx="82753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6152605" y="6304285"/>
            <a:ext cx="262604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sz="1050" b="1" dirty="0" smtClean="0"/>
              <a:t>Project Management</a:t>
            </a:r>
          </a:p>
          <a:p>
            <a:pPr algn="r"/>
            <a:r>
              <a:rPr lang="en-CA" sz="1050" dirty="0" smtClean="0"/>
              <a:t>Chapter 5: Project Stakeholder Management</a:t>
            </a:r>
            <a:endParaRPr lang="en-CA" sz="1050" dirty="0"/>
          </a:p>
        </p:txBody>
      </p:sp>
      <p:pic>
        <p:nvPicPr>
          <p:cNvPr id="11" name="Picture 4" descr="http://i.creativecommons.org/l/by/3.0/88x3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39" y="6397627"/>
            <a:ext cx="628650" cy="231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9396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opentextbc.ca/projectmanagement/wp-content/uploads/sites/3/2013/05/Fig-5-5.jpg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Project Stakeholder Management</a:t>
            </a: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740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Cultural influences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Groups and individuals may differ with regard to: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Communications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Negotiations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Decision-making</a:t>
            </a:r>
          </a:p>
        </p:txBody>
      </p:sp>
    </p:spTree>
    <p:extLst>
      <p:ext uri="{BB962C8B-B14F-4D97-AF65-F5344CB8AC3E}">
        <p14:creationId xmlns:p14="http://schemas.microsoft.com/office/powerpoint/2010/main" val="2203330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Relationship building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Analyze stakeholders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Assess influence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Understand expectations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Define success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Keep stakeholders involved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Keep stakeholders informed</a:t>
            </a:r>
          </a:p>
        </p:txBody>
      </p:sp>
    </p:spTree>
    <p:extLst>
      <p:ext uri="{BB962C8B-B14F-4D97-AF65-F5344CB8AC3E}">
        <p14:creationId xmlns:p14="http://schemas.microsoft.com/office/powerpoint/2010/main" val="54826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Build respect 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Be honest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Take ownership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Be predictable and reliable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Stand by decisions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Take accountability for mistakes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Supportive stakeholders are essential</a:t>
            </a:r>
            <a:b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to project success!</a:t>
            </a:r>
          </a:p>
        </p:txBody>
      </p:sp>
    </p:spTree>
    <p:extLst>
      <p:ext uri="{BB962C8B-B14F-4D97-AF65-F5344CB8AC3E}">
        <p14:creationId xmlns:p14="http://schemas.microsoft.com/office/powerpoint/2010/main" val="26963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Stakeholder management tools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Power/interest matrix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Cooperation-Threat matrix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Stakeholder analysis template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Stakeholder Register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Communication Plan 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808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The power/interest grid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6428292"/>
              </p:ext>
            </p:extLst>
          </p:nvPr>
        </p:nvGraphicFramePr>
        <p:xfrm>
          <a:off x="1586060" y="1585334"/>
          <a:ext cx="5646420" cy="3226526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2823210"/>
                <a:gridCol w="2823210"/>
              </a:tblGrid>
              <a:tr h="161326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Keep Satisfied</a:t>
                      </a:r>
                      <a:endParaRPr lang="en-US" sz="1600" dirty="0"/>
                    </a:p>
                  </a:txBody>
                  <a:tcPr marL="80663" marR="80663" marT="40332" marB="403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Manage Closely</a:t>
                      </a:r>
                      <a:endParaRPr lang="en-US" sz="1600" dirty="0"/>
                    </a:p>
                  </a:txBody>
                  <a:tcPr marL="80663" marR="80663" marT="40332" marB="40332" anchor="ctr"/>
                </a:tc>
              </a:tr>
              <a:tr h="161326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Monitor</a:t>
                      </a:r>
                      <a:endParaRPr lang="en-US" sz="1600" dirty="0"/>
                    </a:p>
                  </a:txBody>
                  <a:tcPr marL="80663" marR="80663" marT="40332" marB="403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Keep Informed</a:t>
                      </a:r>
                      <a:endParaRPr lang="en-US" sz="1600" dirty="0"/>
                    </a:p>
                  </a:txBody>
                  <a:tcPr marL="80663" marR="80663" marT="40332" marB="40332" anchor="ctr"/>
                </a:tc>
              </a:tr>
            </a:tbl>
          </a:graphicData>
        </a:graphic>
      </p:graphicFrame>
      <p:cxnSp>
        <p:nvCxnSpPr>
          <p:cNvPr id="6" name="Straight Arrow Connector 5"/>
          <p:cNvCxnSpPr/>
          <p:nvPr/>
        </p:nvCxnSpPr>
        <p:spPr>
          <a:xfrm flipV="1">
            <a:off x="1509860" y="1448554"/>
            <a:ext cx="0" cy="345417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509860" y="4902725"/>
            <a:ext cx="5915297" cy="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78290" y="2992924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Power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8290" y="4542817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Low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52579" y="495048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Interest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8290" y="141402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High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789163" y="4950488"/>
            <a:ext cx="75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High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509860" y="4954807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Low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28650" y="5450206"/>
            <a:ext cx="5083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Source: PMBOK Guide, Fifth Edition, Page 32.</a:t>
            </a:r>
          </a:p>
        </p:txBody>
      </p:sp>
    </p:spTree>
    <p:extLst>
      <p:ext uri="{BB962C8B-B14F-4D97-AF65-F5344CB8AC3E}">
        <p14:creationId xmlns:p14="http://schemas.microsoft.com/office/powerpoint/2010/main" val="260302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Cooperation-Threat Matrix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 descr="Fig 5-5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1814464"/>
            <a:ext cx="7299960" cy="354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786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Engagement levels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May classify in more detail than in Initiation phase: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Unaware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Resistant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Neutral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Supportive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Leading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For each stakeholder or group. Consider potential movement from one level to another throughout the project.</a:t>
            </a:r>
          </a:p>
        </p:txBody>
      </p:sp>
    </p:spTree>
    <p:extLst>
      <p:ext uri="{BB962C8B-B14F-4D97-AF65-F5344CB8AC3E}">
        <p14:creationId xmlns:p14="http://schemas.microsoft.com/office/powerpoint/2010/main" val="27975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Stakeholder management plan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A component of the Project Management Plan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Desired and current engagement levels with stakeholders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Scope and impact of project on stakeholders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Interrelationships between stakeholders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Stakeholder communication requirements and plan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Time frame, frequency, format and content of planned communications to stakeholders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Method for updating the stakeholder management plan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983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Manage Stakeholder Engagement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Communicating and working with stakeholders to meet their needs and </a:t>
            </a:r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expectations</a:t>
            </a:r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To increase support and reduce resistance from </a:t>
            </a:r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stakeholders</a:t>
            </a:r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Increase the probability of project success</a:t>
            </a:r>
          </a:p>
        </p:txBody>
      </p:sp>
    </p:spTree>
    <p:extLst>
      <p:ext uri="{BB962C8B-B14F-4D97-AF65-F5344CB8AC3E}">
        <p14:creationId xmlns:p14="http://schemas.microsoft.com/office/powerpoint/2010/main" val="155610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Stakeholder Management Summary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Stakeholders are people, groups or organizations that could impact or be impacted by the </a:t>
            </a:r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project</a:t>
            </a:r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Managing stakeholders is a key success factor for projects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Analyze stakeholder interests and level of influence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Build coalitions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Communicate with Stakeholders</a:t>
            </a:r>
          </a:p>
        </p:txBody>
      </p:sp>
    </p:spTree>
    <p:extLst>
      <p:ext uri="{BB962C8B-B14F-4D97-AF65-F5344CB8AC3E}">
        <p14:creationId xmlns:p14="http://schemas.microsoft.com/office/powerpoint/2010/main" val="398747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Definition of stakeholder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Typical stakeholders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Stakeholder management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Stakeholder Analysis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The stakeholder register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6631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783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Stakeholder 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People, groups or organizations that could impact or be impacted by the project</a:t>
            </a:r>
          </a:p>
        </p:txBody>
      </p:sp>
      <p:sp>
        <p:nvSpPr>
          <p:cNvPr id="5" name="Rectangle 4"/>
          <p:cNvSpPr/>
          <p:nvPr/>
        </p:nvSpPr>
        <p:spPr>
          <a:xfrm>
            <a:off x="628650" y="5450206"/>
            <a:ext cx="5083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Source: PMBOK Guide, Fifth Edition, Page 391.</a:t>
            </a:r>
          </a:p>
        </p:txBody>
      </p:sp>
    </p:spTree>
    <p:extLst>
      <p:ext uri="{BB962C8B-B14F-4D97-AF65-F5344CB8AC3E}">
        <p14:creationId xmlns:p14="http://schemas.microsoft.com/office/powerpoint/2010/main" val="12916867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Stakeholder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Identify stakeholders, analyze stakeholder expectations and their impact on the project, and develop appropriate management strategies for effectively involving stakeholders in project decisions and execution.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628650" y="5450206"/>
            <a:ext cx="5083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Source: PMBOK Guide, Fifth Edition, Page 391.</a:t>
            </a:r>
          </a:p>
        </p:txBody>
      </p:sp>
    </p:spTree>
    <p:extLst>
      <p:ext uri="{BB962C8B-B14F-4D97-AF65-F5344CB8AC3E}">
        <p14:creationId xmlns:p14="http://schemas.microsoft.com/office/powerpoint/2010/main" val="212181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The stakeholder register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Used throughout the project</a:t>
            </a:r>
          </a:p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A table used to manage interactions with the stakeholders</a:t>
            </a:r>
          </a:p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Lists all stakeholders and stakeholder groups</a:t>
            </a:r>
          </a:p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Information added and updated throughout the phases of the project:</a:t>
            </a:r>
          </a:p>
          <a:p>
            <a:pPr lvl="1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Interests, involvement, interdependencies, influence on project success</a:t>
            </a:r>
          </a:p>
          <a:p>
            <a:pPr lvl="1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All interactions with each stakeholder or group, whether planned or not, whether initiated by the project or by the stakeholder</a:t>
            </a:r>
          </a:p>
          <a:p>
            <a:pPr lvl="1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Who on the project team is responsible</a:t>
            </a:r>
          </a:p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Closely related to the project communication plan</a:t>
            </a:r>
          </a:p>
        </p:txBody>
      </p:sp>
    </p:spTree>
    <p:extLst>
      <p:ext uri="{BB962C8B-B14F-4D97-AF65-F5344CB8AC3E}">
        <p14:creationId xmlns:p14="http://schemas.microsoft.com/office/powerpoint/2010/main" val="57668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Project Initiation: Identify Stakeholders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Top Management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Your Manager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Peers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Resource Managers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Internal Customers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External Customers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Government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Contractors, Subcontractors, Suppliers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Others (the public, landowners, interest groups, business competitors)</a:t>
            </a:r>
          </a:p>
        </p:txBody>
      </p:sp>
    </p:spTree>
    <p:extLst>
      <p:ext uri="{BB962C8B-B14F-4D97-AF65-F5344CB8AC3E}">
        <p14:creationId xmlns:p14="http://schemas.microsoft.com/office/powerpoint/2010/main" val="280540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Stakeholder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Who are they?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What are their interests?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Will their interest level vary throughout the project?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Can coalitions be built?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The power/interest grid</a:t>
            </a:r>
          </a:p>
        </p:txBody>
      </p:sp>
    </p:spTree>
    <p:extLst>
      <p:ext uri="{BB962C8B-B14F-4D97-AF65-F5344CB8AC3E}">
        <p14:creationId xmlns:p14="http://schemas.microsoft.com/office/powerpoint/2010/main" val="363666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Project sponsor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The person or group responsible for enabling success.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May be inside but is usually outside the project.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Signs off that the project is complete—the one the PM has to satisfy.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The person responsible for escalating issues that are beyond the control of the PM.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Significant role in developing the initial charter and project plan.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28650" y="5450206"/>
            <a:ext cx="5083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Source: PMBOK Guide, Fifth Edition, Page 32.</a:t>
            </a:r>
          </a:p>
        </p:txBody>
      </p:sp>
    </p:spTree>
    <p:extLst>
      <p:ext uri="{BB962C8B-B14F-4D97-AF65-F5344CB8AC3E}">
        <p14:creationId xmlns:p14="http://schemas.microsoft.com/office/powerpoint/2010/main" val="156840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Politics of Projects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The environment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The goals of each stakeholder or group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Goals that are openly stated or clear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Hidden agendas?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Power</a:t>
            </a:r>
          </a:p>
        </p:txBody>
      </p:sp>
    </p:spTree>
    <p:extLst>
      <p:ext uri="{BB962C8B-B14F-4D97-AF65-F5344CB8AC3E}">
        <p14:creationId xmlns:p14="http://schemas.microsoft.com/office/powerpoint/2010/main" val="2559935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8262</TotalTime>
  <Words>574</Words>
  <Application>Microsoft Office PowerPoint</Application>
  <PresentationFormat>On-screen Show (4:3)</PresentationFormat>
  <Paragraphs>119</Paragraphs>
  <Slides>20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Office Theme</vt:lpstr>
      <vt:lpstr>Project Stakeholder Management</vt:lpstr>
      <vt:lpstr>Outline</vt:lpstr>
      <vt:lpstr>Stakeholder definition</vt:lpstr>
      <vt:lpstr>Stakeholder management</vt:lpstr>
      <vt:lpstr>The stakeholder register</vt:lpstr>
      <vt:lpstr>Project Initiation: Identify Stakeholders</vt:lpstr>
      <vt:lpstr>Stakeholder Analysis</vt:lpstr>
      <vt:lpstr>Project sponsor</vt:lpstr>
      <vt:lpstr>Politics of Projects</vt:lpstr>
      <vt:lpstr>Cultural influences</vt:lpstr>
      <vt:lpstr>Relationship building</vt:lpstr>
      <vt:lpstr>Build respect </vt:lpstr>
      <vt:lpstr>Stakeholder management tools</vt:lpstr>
      <vt:lpstr>The power/interest grid</vt:lpstr>
      <vt:lpstr>Cooperation-Threat Matrix</vt:lpstr>
      <vt:lpstr>Engagement levels</vt:lpstr>
      <vt:lpstr>Stakeholder management plan</vt:lpstr>
      <vt:lpstr>Manage Stakeholder Engagement</vt:lpstr>
      <vt:lpstr>Stakeholder Management Summary</vt:lpstr>
      <vt:lpstr>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Management</dc:title>
  <dc:creator>Brendan</dc:creator>
  <cp:lastModifiedBy>Brendan</cp:lastModifiedBy>
  <cp:revision>17</cp:revision>
  <dcterms:created xsi:type="dcterms:W3CDTF">2014-06-09T20:10:57Z</dcterms:created>
  <dcterms:modified xsi:type="dcterms:W3CDTF">2014-06-19T15:44:43Z</dcterms:modified>
</cp:coreProperties>
</file>